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206581" y="6071427"/>
            <a:ext cx="10821542" cy="8814638"/>
          </a:xfrm>
          <a:custGeom>
            <a:avLst/>
            <a:gdLst/>
            <a:ahLst/>
            <a:cxnLst/>
            <a:rect r="r" b="b" t="t" l="l"/>
            <a:pathLst>
              <a:path h="8814638" w="10821542">
                <a:moveTo>
                  <a:pt x="10821542" y="0"/>
                </a:moveTo>
                <a:lnTo>
                  <a:pt x="0" y="0"/>
                </a:lnTo>
                <a:lnTo>
                  <a:pt x="0" y="8814638"/>
                </a:lnTo>
                <a:lnTo>
                  <a:pt x="10821542" y="8814638"/>
                </a:lnTo>
                <a:lnTo>
                  <a:pt x="10821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3039" y="6071427"/>
            <a:ext cx="10821542" cy="8814638"/>
          </a:xfrm>
          <a:custGeom>
            <a:avLst/>
            <a:gdLst/>
            <a:ahLst/>
            <a:cxnLst/>
            <a:rect r="r" b="b" t="t" l="l"/>
            <a:pathLst>
              <a:path h="8814638" w="10821542">
                <a:moveTo>
                  <a:pt x="0" y="0"/>
                </a:moveTo>
                <a:lnTo>
                  <a:pt x="10821542" y="0"/>
                </a:lnTo>
                <a:lnTo>
                  <a:pt x="10821542" y="8814638"/>
                </a:lnTo>
                <a:lnTo>
                  <a:pt x="0" y="881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38380" y="5143500"/>
            <a:ext cx="11211239" cy="6803595"/>
          </a:xfrm>
          <a:custGeom>
            <a:avLst/>
            <a:gdLst/>
            <a:ahLst/>
            <a:cxnLst/>
            <a:rect r="r" b="b" t="t" l="l"/>
            <a:pathLst>
              <a:path h="6803595" w="11211239">
                <a:moveTo>
                  <a:pt x="0" y="0"/>
                </a:moveTo>
                <a:lnTo>
                  <a:pt x="11211240" y="0"/>
                </a:lnTo>
                <a:lnTo>
                  <a:pt x="11211240" y="6803595"/>
                </a:lnTo>
                <a:lnTo>
                  <a:pt x="0" y="680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56284"/>
            <a:ext cx="16230600" cy="128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999" spc="179">
                <a:solidFill>
                  <a:srgbClr val="63998C"/>
                </a:solidFill>
                <a:latin typeface="Montserrat Bold"/>
              </a:rPr>
              <a:t>AUTONOMY AT WORK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8402361">
            <a:off x="-1707719" y="4930339"/>
            <a:ext cx="3882141" cy="3910581"/>
          </a:xfrm>
          <a:custGeom>
            <a:avLst/>
            <a:gdLst/>
            <a:ahLst/>
            <a:cxnLst/>
            <a:rect r="r" b="b" t="t" l="l"/>
            <a:pathLst>
              <a:path h="3910581" w="3882141">
                <a:moveTo>
                  <a:pt x="3882141" y="0"/>
                </a:moveTo>
                <a:lnTo>
                  <a:pt x="0" y="0"/>
                </a:lnTo>
                <a:lnTo>
                  <a:pt x="0" y="3910582"/>
                </a:lnTo>
                <a:lnTo>
                  <a:pt x="3882141" y="3910582"/>
                </a:lnTo>
                <a:lnTo>
                  <a:pt x="38821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409860">
            <a:off x="16114135" y="4930339"/>
            <a:ext cx="3882141" cy="3910581"/>
          </a:xfrm>
          <a:custGeom>
            <a:avLst/>
            <a:gdLst/>
            <a:ahLst/>
            <a:cxnLst/>
            <a:rect r="r" b="b" t="t" l="l"/>
            <a:pathLst>
              <a:path h="3910581" w="3882141">
                <a:moveTo>
                  <a:pt x="0" y="0"/>
                </a:moveTo>
                <a:lnTo>
                  <a:pt x="3882140" y="0"/>
                </a:lnTo>
                <a:lnTo>
                  <a:pt x="3882140" y="3910582"/>
                </a:lnTo>
                <a:lnTo>
                  <a:pt x="0" y="3910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2212" y="1331066"/>
            <a:ext cx="6501975" cy="7701067"/>
          </a:xfrm>
          <a:custGeom>
            <a:avLst/>
            <a:gdLst/>
            <a:ahLst/>
            <a:cxnLst/>
            <a:rect r="r" b="b" t="t" l="l"/>
            <a:pathLst>
              <a:path h="7701067" w="6501975">
                <a:moveTo>
                  <a:pt x="0" y="0"/>
                </a:moveTo>
                <a:lnTo>
                  <a:pt x="6501975" y="0"/>
                </a:lnTo>
                <a:lnTo>
                  <a:pt x="6501975" y="7701068"/>
                </a:lnTo>
                <a:lnTo>
                  <a:pt x="0" y="7701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3143" y="1643806"/>
            <a:ext cx="841751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THANK YOU FOR LISTENING!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3143" y="3702246"/>
            <a:ext cx="841751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452721"/>
                </a:solidFill>
                <a:latin typeface="Montserrat Medium"/>
              </a:rPr>
              <a:t>If you have any questions, feel free to reach out to us through any of the following: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3143" y="4835721"/>
            <a:ext cx="5147721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EMAIL ADDRESS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143" y="5259901"/>
            <a:ext cx="553108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hoaithanhtrinh2002@gmail.com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303001"/>
            <a:ext cx="7897564" cy="7124565"/>
          </a:xfrm>
          <a:custGeom>
            <a:avLst/>
            <a:gdLst/>
            <a:ahLst/>
            <a:cxnLst/>
            <a:rect r="r" b="b" t="t" l="l"/>
            <a:pathLst>
              <a:path h="7124565" w="7897564">
                <a:moveTo>
                  <a:pt x="0" y="0"/>
                </a:moveTo>
                <a:lnTo>
                  <a:pt x="7897564" y="0"/>
                </a:lnTo>
                <a:lnTo>
                  <a:pt x="7897564" y="7124565"/>
                </a:lnTo>
                <a:lnTo>
                  <a:pt x="0" y="7124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579080" y="3624776"/>
            <a:ext cx="6131396" cy="0"/>
          </a:xfrm>
          <a:prstGeom prst="line">
            <a:avLst/>
          </a:prstGeom>
          <a:ln cap="rnd" w="38100">
            <a:solidFill>
              <a:srgbClr val="6399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79080" y="4365140"/>
            <a:ext cx="6131396" cy="0"/>
          </a:xfrm>
          <a:prstGeom prst="line">
            <a:avLst/>
          </a:prstGeom>
          <a:ln cap="rnd" w="38100">
            <a:solidFill>
              <a:srgbClr val="6399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579080" y="5541795"/>
            <a:ext cx="6131396" cy="0"/>
          </a:xfrm>
          <a:prstGeom prst="line">
            <a:avLst/>
          </a:prstGeom>
          <a:ln cap="rnd" w="38100">
            <a:solidFill>
              <a:srgbClr val="6399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79080" y="2131676"/>
            <a:ext cx="7688745" cy="8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1"/>
              </a:lnSpc>
            </a:pPr>
            <a:r>
              <a:rPr lang="en-US" sz="6100" spc="122">
                <a:solidFill>
                  <a:srgbClr val="63998C"/>
                </a:solidFill>
                <a:latin typeface="Montserrat 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9080" y="3076450"/>
            <a:ext cx="613139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Definition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9080" y="3817135"/>
            <a:ext cx="613139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The importance of autonomy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9080" y="4555640"/>
            <a:ext cx="6131396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The way to build trust with coworkers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0740" y="1361078"/>
            <a:ext cx="6925989" cy="7564843"/>
          </a:xfrm>
          <a:custGeom>
            <a:avLst/>
            <a:gdLst/>
            <a:ahLst/>
            <a:cxnLst/>
            <a:rect r="r" b="b" t="t" l="l"/>
            <a:pathLst>
              <a:path h="7564843" w="6925989">
                <a:moveTo>
                  <a:pt x="0" y="0"/>
                </a:moveTo>
                <a:lnTo>
                  <a:pt x="6925989" y="0"/>
                </a:lnTo>
                <a:lnTo>
                  <a:pt x="6925989" y="7564844"/>
                </a:lnTo>
                <a:lnTo>
                  <a:pt x="0" y="7564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1271" y="1485398"/>
            <a:ext cx="7688745" cy="25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1"/>
              </a:lnSpc>
            </a:pPr>
            <a:r>
              <a:rPr lang="en-US" sz="6100" spc="122">
                <a:solidFill>
                  <a:srgbClr val="63998C"/>
                </a:solidFill>
                <a:latin typeface="Montserrat Bold"/>
              </a:rPr>
              <a:t>THE DEFINITION OF AUTONOMY IN THE WORKPLACE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1271" y="4147792"/>
            <a:ext cx="7688745" cy="209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5"/>
              </a:lnSpc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The degree of independence and freedom that employees have in performing their tasks, making decisions, and managing their work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77620" y="1319588"/>
            <a:ext cx="7481680" cy="7647824"/>
          </a:xfrm>
          <a:custGeom>
            <a:avLst/>
            <a:gdLst/>
            <a:ahLst/>
            <a:cxnLst/>
            <a:rect r="r" b="b" t="t" l="l"/>
            <a:pathLst>
              <a:path h="7647824" w="7481680">
                <a:moveTo>
                  <a:pt x="0" y="0"/>
                </a:moveTo>
                <a:lnTo>
                  <a:pt x="7481680" y="0"/>
                </a:lnTo>
                <a:lnTo>
                  <a:pt x="7481680" y="7647824"/>
                </a:lnTo>
                <a:lnTo>
                  <a:pt x="0" y="7647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8224" y="377558"/>
            <a:ext cx="8579396" cy="25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1"/>
              </a:lnSpc>
            </a:pPr>
            <a:r>
              <a:rPr lang="en-US" sz="6100" spc="122">
                <a:solidFill>
                  <a:srgbClr val="63998C"/>
                </a:solidFill>
                <a:latin typeface="Montserrat Bold"/>
              </a:rPr>
              <a:t>THE IMPORTANCE OF AUTONOMY IN THE WORKPLACE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8224" y="3322396"/>
            <a:ext cx="7863287" cy="369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Increase Job Satisfaction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Higher Motivation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Enhanced Creativity and Innovation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Improved Problem-Solving Skills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Flexibility and Work-Life Balance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Attraction and Retention of Talent</a:t>
            </a:r>
          </a:p>
          <a:p>
            <a:pPr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sz="2799" spc="27">
                <a:solidFill>
                  <a:srgbClr val="452721"/>
                </a:solidFill>
                <a:latin typeface="Montserrat Medium"/>
              </a:rPr>
              <a:t>Adaptability to Change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43000"/>
            <a:ext cx="18288000" cy="158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THE WAY TO BUILD TRUST WITH COWORKERS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484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LEAD BY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484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Demonstrate trustworthiness through actions and decisions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5971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COMMUNICATION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59710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Foster clear and open communication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024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CONSISTENCY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0240" y="3313845"/>
            <a:ext cx="516857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Follow through on commitments and deadlines to establish reliability.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12096" y="4695605"/>
            <a:ext cx="10063807" cy="7953980"/>
          </a:xfrm>
          <a:custGeom>
            <a:avLst/>
            <a:gdLst/>
            <a:ahLst/>
            <a:cxnLst/>
            <a:rect r="r" b="b" t="t" l="l"/>
            <a:pathLst>
              <a:path h="7953980" w="10063807">
                <a:moveTo>
                  <a:pt x="0" y="0"/>
                </a:moveTo>
                <a:lnTo>
                  <a:pt x="10063808" y="0"/>
                </a:lnTo>
                <a:lnTo>
                  <a:pt x="10063808" y="7953980"/>
                </a:lnTo>
                <a:lnTo>
                  <a:pt x="0" y="7953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2090" y="5795220"/>
            <a:ext cx="11183819" cy="6129666"/>
          </a:xfrm>
          <a:custGeom>
            <a:avLst/>
            <a:gdLst/>
            <a:ahLst/>
            <a:cxnLst/>
            <a:rect r="r" b="b" t="t" l="l"/>
            <a:pathLst>
              <a:path h="6129666" w="11183819">
                <a:moveTo>
                  <a:pt x="0" y="0"/>
                </a:moveTo>
                <a:lnTo>
                  <a:pt x="11183820" y="0"/>
                </a:lnTo>
                <a:lnTo>
                  <a:pt x="11183820" y="6129666"/>
                </a:lnTo>
                <a:lnTo>
                  <a:pt x="0" y="61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143000"/>
            <a:ext cx="18288000" cy="235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THE WAY TO BUILD TRUST WITH COWORKERS</a:t>
            </a:r>
          </a:p>
          <a:p>
            <a:pPr algn="ctr">
              <a:lnSpc>
                <a:spcPts val="61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484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SHARING INFORMATION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484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Share relevant information openly and proactively.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971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EMPOWERMENT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9710" y="3313845"/>
            <a:ext cx="516857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Empower the colleagues by trusting them with responsibilities and decision-making.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024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RESPECT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0240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Treat the coworkers with respect and kindness.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43000"/>
            <a:ext cx="18288000" cy="235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THE WAY TO BUILD TRUST WITH COWORKERS</a:t>
            </a:r>
          </a:p>
          <a:p>
            <a:pPr algn="ctr">
              <a:lnSpc>
                <a:spcPts val="61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3492" y="5619750"/>
            <a:ext cx="10701017" cy="7361438"/>
          </a:xfrm>
          <a:custGeom>
            <a:avLst/>
            <a:gdLst/>
            <a:ahLst/>
            <a:cxnLst/>
            <a:rect r="r" b="b" t="t" l="l"/>
            <a:pathLst>
              <a:path h="7361438" w="10701017">
                <a:moveTo>
                  <a:pt x="0" y="0"/>
                </a:moveTo>
                <a:lnTo>
                  <a:pt x="10701016" y="0"/>
                </a:lnTo>
                <a:lnTo>
                  <a:pt x="10701016" y="7361438"/>
                </a:lnTo>
                <a:lnTo>
                  <a:pt x="0" y="7361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484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ACCOUNTABILITY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484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Briefly elaborate on what the subtopic is all about.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95291" y="2837595"/>
            <a:ext cx="589494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SET REALISTIC EXPECTATIONS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9710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Clearly define expectations and goals for requirements.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024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CONFLICT RESOLUTION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0240" y="3313845"/>
            <a:ext cx="516857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Encourage open dialogue to resolve issues and misunderstandings.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43000"/>
            <a:ext cx="18288000" cy="158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THE WAY TO BUILD TRUST WITH COWORKERS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5117" y="2837595"/>
            <a:ext cx="591459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RECOGNIZE ACHIEVEMENTS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484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Recognize and reward hard work and dedication.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5971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PROVIDE SUPPORT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59710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Offer support to colleagues during challenging times.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0240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PROMOTE INCLUSIVITY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0240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Ensure that everyone feels included and valued.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12096" y="4695605"/>
            <a:ext cx="10063807" cy="7953980"/>
          </a:xfrm>
          <a:custGeom>
            <a:avLst/>
            <a:gdLst/>
            <a:ahLst/>
            <a:cxnLst/>
            <a:rect r="r" b="b" t="t" l="l"/>
            <a:pathLst>
              <a:path h="7953980" w="10063807">
                <a:moveTo>
                  <a:pt x="0" y="0"/>
                </a:moveTo>
                <a:lnTo>
                  <a:pt x="10063808" y="0"/>
                </a:lnTo>
                <a:lnTo>
                  <a:pt x="10063808" y="7953980"/>
                </a:lnTo>
                <a:lnTo>
                  <a:pt x="0" y="7953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25531" y="7863129"/>
            <a:ext cx="8081965" cy="6583128"/>
          </a:xfrm>
          <a:custGeom>
            <a:avLst/>
            <a:gdLst/>
            <a:ahLst/>
            <a:cxnLst/>
            <a:rect r="r" b="b" t="t" l="l"/>
            <a:pathLst>
              <a:path h="6583128" w="8081965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872934">
            <a:off x="2377235" y="8513629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2090" y="5795220"/>
            <a:ext cx="11183819" cy="6129666"/>
          </a:xfrm>
          <a:custGeom>
            <a:avLst/>
            <a:gdLst/>
            <a:ahLst/>
            <a:cxnLst/>
            <a:rect r="r" b="b" t="t" l="l"/>
            <a:pathLst>
              <a:path h="6129666" w="11183819">
                <a:moveTo>
                  <a:pt x="0" y="0"/>
                </a:moveTo>
                <a:lnTo>
                  <a:pt x="11183820" y="0"/>
                </a:lnTo>
                <a:lnTo>
                  <a:pt x="11183820" y="6129666"/>
                </a:lnTo>
                <a:lnTo>
                  <a:pt x="0" y="612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143000"/>
            <a:ext cx="18288000" cy="235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6100" spc="61">
                <a:solidFill>
                  <a:srgbClr val="63998C"/>
                </a:solidFill>
                <a:latin typeface="Montserrat Bold"/>
              </a:rPr>
              <a:t>THE WAY TO BUILD TRUST WITH COWORKERS</a:t>
            </a:r>
          </a:p>
          <a:p>
            <a:pPr algn="ctr">
              <a:lnSpc>
                <a:spcPts val="61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87856" y="2837595"/>
            <a:ext cx="5168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ENCOURAGE FEEDBACK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7856" y="3313845"/>
            <a:ext cx="51685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Use feedback as a tool for continuous improvement.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6435" y="2837595"/>
            <a:ext cx="597185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TRAINING AND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9710" y="3313845"/>
            <a:ext cx="516857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Support professional development to enhance the capabilities of the team.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0240" y="2837595"/>
            <a:ext cx="53922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63998C"/>
                </a:solidFill>
                <a:latin typeface="Montserrat Bold"/>
              </a:rPr>
              <a:t>TEAM BUILDING 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0240" y="3313845"/>
            <a:ext cx="516857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5">
                <a:solidFill>
                  <a:srgbClr val="452721"/>
                </a:solidFill>
                <a:latin typeface="Montserrat"/>
              </a:rPr>
              <a:t>Engage in team-building activities to strengthen relationships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3159849" y="-3808372"/>
            <a:ext cx="8198902" cy="6678378"/>
          </a:xfrm>
          <a:custGeom>
            <a:avLst/>
            <a:gdLst/>
            <a:ahLst/>
            <a:cxnLst/>
            <a:rect r="r" b="b" t="t" l="l"/>
            <a:pathLst>
              <a:path h="6678378" w="8198902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262341">
            <a:off x="16708894" y="846920"/>
            <a:ext cx="3158213" cy="3181350"/>
          </a:xfrm>
          <a:custGeom>
            <a:avLst/>
            <a:gdLst/>
            <a:ahLst/>
            <a:cxnLst/>
            <a:rect r="r" b="b" t="t" l="l"/>
            <a:pathLst>
              <a:path h="3181350" w="3158213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DAF5xiVyLOk</dc:identifier>
  <dcterms:modified xsi:type="dcterms:W3CDTF">2011-08-01T06:04:30Z</dcterms:modified>
  <cp:revision>1</cp:revision>
  <dc:title>Green Yellow Pink Creative Employee Training Presentation</dc:title>
</cp:coreProperties>
</file>